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5"/>
  </p:handoutMasterIdLst>
  <p:sldIdLst>
    <p:sldId id="256" r:id="rId2"/>
    <p:sldId id="257" r:id="rId3"/>
  </p:sldIdLst>
  <p:sldSz cx="5346700" cy="7559675"/>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81">
          <p15:clr>
            <a:srgbClr val="A4A3A4"/>
          </p15:clr>
        </p15:guide>
        <p15:guide id="2" pos="1683">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AB5"/>
    <a:srgbClr val="7082F0"/>
    <a:srgbClr val="C0C8F8"/>
    <a:srgbClr val="A1ADF5"/>
    <a:srgbClr val="E6E6E6"/>
    <a:srgbClr val="2F4AE9"/>
    <a:srgbClr val="8796F2"/>
    <a:srgbClr val="4E65EC"/>
    <a:srgbClr val="67BAF5"/>
    <a:srgbClr val="79B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9" autoAdjust="0"/>
    <p:restoredTop sz="94660" autoAdjust="0"/>
  </p:normalViewPr>
  <p:slideViewPr>
    <p:cSldViewPr snapToGrid="0" showGuides="1">
      <p:cViewPr>
        <p:scale>
          <a:sx n="200" d="100"/>
          <a:sy n="200" d="100"/>
        </p:scale>
        <p:origin x="-1806" y="792"/>
      </p:cViewPr>
      <p:guideLst>
        <p:guide orient="horz" pos="2381"/>
        <p:guide pos="1683"/>
      </p:guideLst>
    </p:cSldViewPr>
  </p:slideViewPr>
  <p:outlineViewPr>
    <p:cViewPr>
      <p:scale>
        <a:sx n="33" d="100"/>
        <a:sy n="33" d="100"/>
      </p:scale>
      <p:origin x="0" y="-18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2" d="100"/>
          <a:sy n="112" d="100"/>
        </p:scale>
        <p:origin x="241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9A03F63-DA19-4913-9A1F-7058674C2D9E}" type="datetimeFigureOut">
              <a:rPr lang="zh-CN" altLang="en-US" smtClean="0"/>
              <a:t>2019/10/8</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3D4803C-F3A5-489E-BE3E-0C0021C6CDA2}" type="slidenum">
              <a:rPr lang="zh-CN" altLang="en-US" smtClean="0"/>
              <a:t>‹#›</a:t>
            </a:fld>
            <a:endParaRPr lang="zh-CN" altLang="en-US"/>
          </a:p>
        </p:txBody>
      </p:sp>
    </p:spTree>
    <p:extLst>
      <p:ext uri="{BB962C8B-B14F-4D97-AF65-F5344CB8AC3E}">
        <p14:creationId xmlns:p14="http://schemas.microsoft.com/office/powerpoint/2010/main" val="230706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50C7306-080F-4930-AC92-ACA9A9071D74}" type="datetimeFigureOut">
              <a:rPr lang="zh-CN" altLang="en-US" smtClean="0"/>
              <a:t>2019/10/8</a:t>
            </a:fld>
            <a:endParaRPr lang="zh-CN" altLang="en-US"/>
          </a:p>
        </p:txBody>
      </p:sp>
      <p:sp>
        <p:nvSpPr>
          <p:cNvPr id="4" name="幻灯片图像占位符 3"/>
          <p:cNvSpPr>
            <a:spLocks noGrp="1" noRot="1" noChangeAspect="1"/>
          </p:cNvSpPr>
          <p:nvPr>
            <p:ph type="sldImg" idx="2"/>
          </p:nvPr>
        </p:nvSpPr>
        <p:spPr>
          <a:xfrm>
            <a:off x="3752850" y="857250"/>
            <a:ext cx="16383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1C536F9-3A33-4622-AC91-CED401852C2F}" type="slidenum">
              <a:rPr lang="zh-CN" altLang="en-US" smtClean="0"/>
              <a:t>‹#›</a:t>
            </a:fld>
            <a:endParaRPr lang="zh-CN" altLang="en-US"/>
          </a:p>
        </p:txBody>
      </p:sp>
    </p:spTree>
    <p:extLst>
      <p:ext uri="{BB962C8B-B14F-4D97-AF65-F5344CB8AC3E}">
        <p14:creationId xmlns:p14="http://schemas.microsoft.com/office/powerpoint/2010/main" val="128077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 y="0"/>
            <a:ext cx="5344354" cy="7559675"/>
          </a:xfrm>
          <a:prstGeom prst="rect">
            <a:avLst/>
          </a:prstGeom>
        </p:spPr>
      </p:pic>
      <p:sp>
        <p:nvSpPr>
          <p:cNvPr id="27" name="幻灯片编号"/>
          <p:cNvSpPr txBox="1">
            <a:spLocks noGrp="1"/>
          </p:cNvSpPr>
          <p:nvPr>
            <p:ph type="sldNum" sz="quarter" idx="2"/>
          </p:nvPr>
        </p:nvSpPr>
        <p:spPr>
          <a:xfrm>
            <a:off x="574461" y="7195800"/>
            <a:ext cx="253280" cy="253916"/>
          </a:xfrm>
          <a:prstGeom prst="rect">
            <a:avLst/>
          </a:prstGeom>
          <a:ln w="12700">
            <a:miter lim="400000"/>
          </a:ln>
        </p:spPr>
        <p:txBody>
          <a:bodyPr wrap="none" lIns="45719" rIns="45719" anchor="ctr">
            <a:spAutoFit/>
          </a:bodyPr>
          <a:lstStyle>
            <a:lvl1pPr algn="r">
              <a:defRPr sz="990">
                <a:solidFill>
                  <a:srgbClr val="E6DAEE"/>
                </a:solidFill>
              </a:defRPr>
            </a:lvl1pPr>
          </a:lstStyle>
          <a:p>
            <a:fld id="{86CB4B4D-7CA3-9044-876B-883B54F8677D}" type="slidenum">
              <a:rPr lang="en-US" altLang="zh-CN" smtClean="0"/>
              <a:t>‹#›</a:t>
            </a:fld>
            <a:endParaRPr lang="en-US" dirty="0"/>
          </a:p>
        </p:txBody>
      </p:sp>
      <p:grpSp>
        <p:nvGrpSpPr>
          <p:cNvPr id="5" name="组合 4"/>
          <p:cNvGrpSpPr/>
          <p:nvPr userDrawn="1"/>
        </p:nvGrpSpPr>
        <p:grpSpPr>
          <a:xfrm>
            <a:off x="302882" y="1905179"/>
            <a:ext cx="1049717" cy="394367"/>
            <a:chOff x="437746" y="1055582"/>
            <a:chExt cx="1060314" cy="394367"/>
          </a:xfrm>
        </p:grpSpPr>
        <p:sp>
          <p:nvSpPr>
            <p:cNvPr id="6" name="文本框 5"/>
            <p:cNvSpPr txBox="1"/>
            <p:nvPr userDrawn="1"/>
          </p:nvSpPr>
          <p:spPr>
            <a:xfrm>
              <a:off x="437746" y="1055582"/>
              <a:ext cx="1060314" cy="335280"/>
            </a:xfrm>
            <a:prstGeom prst="rect">
              <a:avLst/>
            </a:prstGeom>
            <a:noFill/>
          </p:spPr>
          <p:txBody>
            <a:bodyPr wrap="square" rtlCol="0">
              <a:spAutoFit/>
            </a:bodyPr>
            <a:lstStyle/>
            <a:p>
              <a:r>
                <a:rPr lang="zh-CN" altLang="en-US" sz="1585" b="1" dirty="0" smtClean="0">
                  <a:solidFill>
                    <a:srgbClr val="132AB5"/>
                  </a:solidFill>
                  <a:latin typeface="张海山锐线体简" panose="02000000000000000000" charset="-122"/>
                  <a:ea typeface="张海山锐线体简" panose="02000000000000000000" charset="-122"/>
                </a:rPr>
                <a:t>作品简介</a:t>
              </a:r>
              <a:endParaRPr lang="zh-CN" altLang="en-US" sz="1585" b="1" dirty="0">
                <a:solidFill>
                  <a:srgbClr val="132AB5"/>
                </a:solidFill>
                <a:latin typeface="张海山锐线体简" panose="02000000000000000000" charset="-122"/>
                <a:ea typeface="张海山锐线体简" panose="02000000000000000000" charset="-122"/>
              </a:endParaRPr>
            </a:p>
          </p:txBody>
        </p:sp>
        <p:sp>
          <p:nvSpPr>
            <p:cNvPr id="7" name="矩形 6"/>
            <p:cNvSpPr/>
            <p:nvPr userDrawn="1"/>
          </p:nvSpPr>
          <p:spPr>
            <a:xfrm flipV="1">
              <a:off x="554479" y="1394352"/>
              <a:ext cx="778210" cy="55597"/>
            </a:xfrm>
            <a:prstGeom prst="rect">
              <a:avLst/>
            </a:prstGeom>
            <a:solidFill>
              <a:srgbClr val="70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80">
                <a:solidFill>
                  <a:srgbClr val="8796F2"/>
                </a:solidFill>
              </a:endParaRPr>
            </a:p>
          </p:txBody>
        </p:sp>
      </p:grpSp>
      <p:grpSp>
        <p:nvGrpSpPr>
          <p:cNvPr id="8" name="组合 7"/>
          <p:cNvGrpSpPr/>
          <p:nvPr userDrawn="1"/>
        </p:nvGrpSpPr>
        <p:grpSpPr>
          <a:xfrm>
            <a:off x="278805" y="4454412"/>
            <a:ext cx="1049717" cy="394367"/>
            <a:chOff x="437746" y="1055582"/>
            <a:chExt cx="1060314" cy="394367"/>
          </a:xfrm>
        </p:grpSpPr>
        <p:sp>
          <p:nvSpPr>
            <p:cNvPr id="9" name="文本框 8"/>
            <p:cNvSpPr txBox="1"/>
            <p:nvPr userDrawn="1"/>
          </p:nvSpPr>
          <p:spPr>
            <a:xfrm>
              <a:off x="437746" y="1055582"/>
              <a:ext cx="1060314" cy="335280"/>
            </a:xfrm>
            <a:prstGeom prst="rect">
              <a:avLst/>
            </a:prstGeom>
            <a:noFill/>
          </p:spPr>
          <p:txBody>
            <a:bodyPr wrap="square" rtlCol="0">
              <a:spAutoFit/>
            </a:bodyPr>
            <a:lstStyle/>
            <a:p>
              <a:r>
                <a:rPr lang="zh-CN" altLang="en-US" sz="1585" b="1" dirty="0" smtClean="0">
                  <a:solidFill>
                    <a:srgbClr val="132AB5"/>
                  </a:solidFill>
                  <a:latin typeface="张海山锐线体简" panose="02000000000000000000" charset="-122"/>
                  <a:ea typeface="张海山锐线体简" panose="02000000000000000000" charset="-122"/>
                </a:rPr>
                <a:t>作品内容</a:t>
              </a:r>
              <a:endParaRPr lang="zh-CN" altLang="en-US" sz="1585" b="1" dirty="0">
                <a:solidFill>
                  <a:srgbClr val="132AB5"/>
                </a:solidFill>
                <a:latin typeface="张海山锐线体简" panose="02000000000000000000" charset="-122"/>
                <a:ea typeface="张海山锐线体简" panose="02000000000000000000" charset="-122"/>
              </a:endParaRPr>
            </a:p>
          </p:txBody>
        </p:sp>
        <p:sp>
          <p:nvSpPr>
            <p:cNvPr id="10" name="矩形 9"/>
            <p:cNvSpPr/>
            <p:nvPr userDrawn="1"/>
          </p:nvSpPr>
          <p:spPr>
            <a:xfrm flipV="1">
              <a:off x="554479" y="1394352"/>
              <a:ext cx="778210" cy="55597"/>
            </a:xfrm>
            <a:prstGeom prst="rect">
              <a:avLst/>
            </a:prstGeom>
            <a:solidFill>
              <a:srgbClr val="70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80">
                <a:solidFill>
                  <a:srgbClr val="8796F2"/>
                </a:solidFill>
              </a:endParaRPr>
            </a:p>
          </p:txBody>
        </p:sp>
      </p:gr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l="28905" t="31294" r="44614" b="28096"/>
          <a:stretch/>
        </p:blipFill>
        <p:spPr>
          <a:xfrm>
            <a:off x="278805" y="989763"/>
            <a:ext cx="540699" cy="805457"/>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6" y="0"/>
            <a:ext cx="5344354" cy="7559675"/>
          </a:xfrm>
          <a:prstGeom prst="rect">
            <a:avLst/>
          </a:prstGeom>
        </p:spPr>
      </p:pic>
      <p:sp>
        <p:nvSpPr>
          <p:cNvPr id="32" name="幻灯片编号"/>
          <p:cNvSpPr txBox="1">
            <a:spLocks noGrp="1"/>
          </p:cNvSpPr>
          <p:nvPr>
            <p:ph type="sldNum" sz="quarter" idx="2"/>
          </p:nvPr>
        </p:nvSpPr>
        <p:spPr>
          <a:xfrm>
            <a:off x="4461505" y="7195800"/>
            <a:ext cx="253280" cy="253916"/>
          </a:xfrm>
          <a:prstGeom prst="rect">
            <a:avLst/>
          </a:prstGeom>
          <a:ln w="12700">
            <a:miter lim="400000"/>
          </a:ln>
        </p:spPr>
        <p:txBody>
          <a:bodyPr wrap="none" lIns="45719" rIns="45719" anchor="ctr">
            <a:spAutoFit/>
          </a:bodyPr>
          <a:lstStyle>
            <a:lvl1pPr algn="r">
              <a:defRPr sz="990">
                <a:solidFill>
                  <a:srgbClr val="E6DAEE"/>
                </a:solidFill>
              </a:defRPr>
            </a:lvl1pPr>
          </a:lstStyle>
          <a:p>
            <a:fld id="{86CB4B4D-7CA3-9044-876B-883B54F8677D}" type="slidenum">
              <a:rPr lang="en-US" altLang="zh-CN" smtClean="0"/>
              <a:t>‹#›</a:t>
            </a:fld>
            <a:endParaRPr lang="en-US" dirty="0"/>
          </a:p>
        </p:txBody>
      </p:sp>
      <p:grpSp>
        <p:nvGrpSpPr>
          <p:cNvPr id="5" name="组合 4"/>
          <p:cNvGrpSpPr/>
          <p:nvPr userDrawn="1"/>
        </p:nvGrpSpPr>
        <p:grpSpPr>
          <a:xfrm>
            <a:off x="272815" y="4183942"/>
            <a:ext cx="1049717" cy="394367"/>
            <a:chOff x="437746" y="1055582"/>
            <a:chExt cx="1060314" cy="394367"/>
          </a:xfrm>
        </p:grpSpPr>
        <p:sp>
          <p:nvSpPr>
            <p:cNvPr id="6" name="文本框 5"/>
            <p:cNvSpPr txBox="1"/>
            <p:nvPr userDrawn="1"/>
          </p:nvSpPr>
          <p:spPr>
            <a:xfrm>
              <a:off x="437746" y="1055582"/>
              <a:ext cx="1060314" cy="335280"/>
            </a:xfrm>
            <a:prstGeom prst="rect">
              <a:avLst/>
            </a:prstGeom>
            <a:noFill/>
          </p:spPr>
          <p:txBody>
            <a:bodyPr wrap="square" rtlCol="0">
              <a:spAutoFit/>
            </a:bodyPr>
            <a:lstStyle/>
            <a:p>
              <a:r>
                <a:rPr lang="zh-CN" altLang="en-US" sz="1585" b="1" dirty="0" smtClean="0">
                  <a:solidFill>
                    <a:srgbClr val="132AB5"/>
                  </a:solidFill>
                  <a:latin typeface="张海山锐线体简" panose="02000000000000000000" charset="-122"/>
                  <a:ea typeface="张海山锐线体简" panose="02000000000000000000" charset="-122"/>
                </a:rPr>
                <a:t>团队介绍</a:t>
              </a:r>
            </a:p>
          </p:txBody>
        </p:sp>
        <p:sp>
          <p:nvSpPr>
            <p:cNvPr id="7" name="矩形 6"/>
            <p:cNvSpPr/>
            <p:nvPr userDrawn="1"/>
          </p:nvSpPr>
          <p:spPr>
            <a:xfrm flipV="1">
              <a:off x="554479" y="1394352"/>
              <a:ext cx="778210" cy="55597"/>
            </a:xfrm>
            <a:prstGeom prst="rect">
              <a:avLst/>
            </a:prstGeom>
            <a:solidFill>
              <a:srgbClr val="70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80">
                <a:solidFill>
                  <a:srgbClr val="8796F2"/>
                </a:solidFill>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4951" y="-9334"/>
            <a:ext cx="5361789" cy="7578343"/>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356446" y="671971"/>
            <a:ext cx="3711649" cy="1455937"/>
          </a:xfrm>
          <a:prstGeom prst="rect">
            <a:avLst/>
          </a:prstGeom>
        </p:spPr>
        <p:txBody>
          <a:bodyPr vert="horz" lIns="91440" tIns="45720" rIns="91440" bIns="45720" rtlCol="0" anchor="t">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56446" y="2381651"/>
            <a:ext cx="3711649" cy="427783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3160575" y="6659484"/>
            <a:ext cx="400027" cy="402483"/>
          </a:xfrm>
          <a:prstGeom prst="rect">
            <a:avLst/>
          </a:prstGeom>
        </p:spPr>
        <p:txBody>
          <a:bodyPr vert="horz" lIns="91440" tIns="45720" rIns="91440" bIns="45720" rtlCol="0" anchor="ctr"/>
          <a:lstStyle>
            <a:lvl1pPr algn="r">
              <a:defRPr sz="525">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56446" y="6659484"/>
            <a:ext cx="2703155" cy="402483"/>
          </a:xfrm>
          <a:prstGeom prst="rect">
            <a:avLst/>
          </a:prstGeom>
        </p:spPr>
        <p:txBody>
          <a:bodyPr vert="horz" lIns="91440" tIns="45720" rIns="91440" bIns="45720" rtlCol="0" anchor="ctr"/>
          <a:lstStyle>
            <a:lvl1pPr algn="l">
              <a:defRPr sz="52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768345" y="6659484"/>
            <a:ext cx="299751" cy="402483"/>
          </a:xfrm>
          <a:prstGeom prst="rect">
            <a:avLst/>
          </a:prstGeom>
        </p:spPr>
        <p:txBody>
          <a:bodyPr vert="horz" lIns="91440" tIns="45720" rIns="91440" bIns="45720" rtlCol="0" anchor="ctr"/>
          <a:lstStyle>
            <a:lvl1pPr algn="r">
              <a:defRPr sz="525">
                <a:solidFill>
                  <a:schemeClr val="accent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267335" rtl="0" eaLnBrk="1" latinLnBrk="0" hangingPunct="1">
        <a:spcBef>
          <a:spcPct val="0"/>
        </a:spcBef>
        <a:buNone/>
        <a:defRPr sz="2105"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00660" indent="-200660" algn="l" defTabSz="267335" rtl="0" eaLnBrk="1" latinLnBrk="0" hangingPunct="1">
        <a:spcBef>
          <a:spcPts val="585"/>
        </a:spcBef>
        <a:spcAft>
          <a:spcPts val="0"/>
        </a:spcAft>
        <a:buClr>
          <a:schemeClr val="accent1"/>
        </a:buClr>
        <a:buSzPct val="80000"/>
        <a:buFont typeface="Wingdings 3" panose="05040102010807070707" charset="2"/>
        <a:buChar char=""/>
        <a:defRPr sz="1050" kern="1200">
          <a:solidFill>
            <a:schemeClr val="tx1">
              <a:lumMod val="75000"/>
              <a:lumOff val="25000"/>
            </a:schemeClr>
          </a:solidFill>
          <a:latin typeface="+mn-lt"/>
          <a:ea typeface="+mn-ea"/>
          <a:cs typeface="+mn-cs"/>
        </a:defRPr>
      </a:lvl1pPr>
      <a:lvl2pPr marL="434340" indent="-167005" algn="l" defTabSz="267335" rtl="0" eaLnBrk="1" latinLnBrk="0" hangingPunct="1">
        <a:spcBef>
          <a:spcPts val="585"/>
        </a:spcBef>
        <a:spcAft>
          <a:spcPts val="0"/>
        </a:spcAft>
        <a:buClr>
          <a:schemeClr val="accent1"/>
        </a:buClr>
        <a:buSzPct val="80000"/>
        <a:buFont typeface="Wingdings 3" panose="05040102010807070707" charset="2"/>
        <a:buChar char=""/>
        <a:defRPr sz="935" kern="1200">
          <a:solidFill>
            <a:schemeClr val="tx1">
              <a:lumMod val="75000"/>
              <a:lumOff val="25000"/>
            </a:schemeClr>
          </a:solidFill>
          <a:latin typeface="+mn-lt"/>
          <a:ea typeface="+mn-ea"/>
          <a:cs typeface="+mn-cs"/>
        </a:defRPr>
      </a:lvl2pPr>
      <a:lvl3pPr marL="668020" indent="-133350" algn="l" defTabSz="267335" rtl="0" eaLnBrk="1" latinLnBrk="0" hangingPunct="1">
        <a:spcBef>
          <a:spcPts val="585"/>
        </a:spcBef>
        <a:spcAft>
          <a:spcPts val="0"/>
        </a:spcAft>
        <a:buClr>
          <a:schemeClr val="accent1"/>
        </a:buClr>
        <a:buSzPct val="80000"/>
        <a:buFont typeface="Wingdings 3" panose="05040102010807070707" charset="2"/>
        <a:buChar char=""/>
        <a:defRPr sz="820" kern="1200">
          <a:solidFill>
            <a:schemeClr val="tx1">
              <a:lumMod val="75000"/>
              <a:lumOff val="25000"/>
            </a:schemeClr>
          </a:solidFill>
          <a:latin typeface="+mn-lt"/>
          <a:ea typeface="+mn-ea"/>
          <a:cs typeface="+mn-cs"/>
        </a:defRPr>
      </a:lvl3pPr>
      <a:lvl4pPr marL="935355"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4pPr>
      <a:lvl5pPr marL="1202690"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5pPr>
      <a:lvl6pPr marL="1470025"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6pPr>
      <a:lvl7pPr marL="1737360"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7pPr>
      <a:lvl8pPr marL="2004695"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8pPr>
      <a:lvl9pPr marL="2272030" indent="-133350" algn="l" defTabSz="267335" rtl="0" eaLnBrk="1" latinLnBrk="0" hangingPunct="1">
        <a:spcBef>
          <a:spcPts val="585"/>
        </a:spcBef>
        <a:spcAft>
          <a:spcPts val="0"/>
        </a:spcAft>
        <a:buClr>
          <a:schemeClr val="accent1"/>
        </a:buClr>
        <a:buSzPct val="80000"/>
        <a:buFont typeface="Wingdings 3" panose="05040102010807070707" charset="2"/>
        <a:buChar char=""/>
        <a:defRPr sz="700" kern="1200">
          <a:solidFill>
            <a:schemeClr val="tx1">
              <a:lumMod val="75000"/>
              <a:lumOff val="25000"/>
            </a:schemeClr>
          </a:solidFill>
          <a:latin typeface="+mn-lt"/>
          <a:ea typeface="+mn-ea"/>
          <a:cs typeface="+mn-cs"/>
        </a:defRPr>
      </a:lvl9pPr>
    </p:bodyStyle>
    <p:otherStyle>
      <a:defPPr>
        <a:defRPr lang="en-US"/>
      </a:defPPr>
      <a:lvl1pPr marL="0" algn="l" defTabSz="267335" rtl="0" eaLnBrk="1" latinLnBrk="0" hangingPunct="1">
        <a:defRPr sz="1050" kern="1200">
          <a:solidFill>
            <a:schemeClr val="tx1"/>
          </a:solidFill>
          <a:latin typeface="+mn-lt"/>
          <a:ea typeface="+mn-ea"/>
          <a:cs typeface="+mn-cs"/>
        </a:defRPr>
      </a:lvl1pPr>
      <a:lvl2pPr marL="267335" algn="l" defTabSz="267335" rtl="0" eaLnBrk="1" latinLnBrk="0" hangingPunct="1">
        <a:defRPr sz="1050" kern="1200">
          <a:solidFill>
            <a:schemeClr val="tx1"/>
          </a:solidFill>
          <a:latin typeface="+mn-lt"/>
          <a:ea typeface="+mn-ea"/>
          <a:cs typeface="+mn-cs"/>
        </a:defRPr>
      </a:lvl2pPr>
      <a:lvl3pPr marL="534670" algn="l" defTabSz="267335" rtl="0" eaLnBrk="1" latinLnBrk="0" hangingPunct="1">
        <a:defRPr sz="1050" kern="1200">
          <a:solidFill>
            <a:schemeClr val="tx1"/>
          </a:solidFill>
          <a:latin typeface="+mn-lt"/>
          <a:ea typeface="+mn-ea"/>
          <a:cs typeface="+mn-cs"/>
        </a:defRPr>
      </a:lvl3pPr>
      <a:lvl4pPr marL="802005" algn="l" defTabSz="267335" rtl="0" eaLnBrk="1" latinLnBrk="0" hangingPunct="1">
        <a:defRPr sz="1050" kern="1200">
          <a:solidFill>
            <a:schemeClr val="tx1"/>
          </a:solidFill>
          <a:latin typeface="+mn-lt"/>
          <a:ea typeface="+mn-ea"/>
          <a:cs typeface="+mn-cs"/>
        </a:defRPr>
      </a:lvl4pPr>
      <a:lvl5pPr marL="1069340" algn="l" defTabSz="267335" rtl="0" eaLnBrk="1" latinLnBrk="0" hangingPunct="1">
        <a:defRPr sz="1050" kern="1200">
          <a:solidFill>
            <a:schemeClr val="tx1"/>
          </a:solidFill>
          <a:latin typeface="+mn-lt"/>
          <a:ea typeface="+mn-ea"/>
          <a:cs typeface="+mn-cs"/>
        </a:defRPr>
      </a:lvl5pPr>
      <a:lvl6pPr marL="1336675" algn="l" defTabSz="267335" rtl="0" eaLnBrk="1" latinLnBrk="0" hangingPunct="1">
        <a:defRPr sz="1050" kern="1200">
          <a:solidFill>
            <a:schemeClr val="tx1"/>
          </a:solidFill>
          <a:latin typeface="+mn-lt"/>
          <a:ea typeface="+mn-ea"/>
          <a:cs typeface="+mn-cs"/>
        </a:defRPr>
      </a:lvl6pPr>
      <a:lvl7pPr marL="1604010" algn="l" defTabSz="267335" rtl="0" eaLnBrk="1" latinLnBrk="0" hangingPunct="1">
        <a:defRPr sz="1050" kern="1200">
          <a:solidFill>
            <a:schemeClr val="tx1"/>
          </a:solidFill>
          <a:latin typeface="+mn-lt"/>
          <a:ea typeface="+mn-ea"/>
          <a:cs typeface="+mn-cs"/>
        </a:defRPr>
      </a:lvl7pPr>
      <a:lvl8pPr marL="1871345" algn="l" defTabSz="267335" rtl="0" eaLnBrk="1" latinLnBrk="0" hangingPunct="1">
        <a:defRPr sz="1050" kern="1200">
          <a:solidFill>
            <a:schemeClr val="tx1"/>
          </a:solidFill>
          <a:latin typeface="+mn-lt"/>
          <a:ea typeface="+mn-ea"/>
          <a:cs typeface="+mn-cs"/>
        </a:defRPr>
      </a:lvl8pPr>
      <a:lvl9pPr marL="2138680" algn="l" defTabSz="267335" rtl="0" eaLnBrk="1" latinLnBrk="0" hangingPunct="1">
        <a:defRPr sz="10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197" y="5041780"/>
            <a:ext cx="817673" cy="1726200"/>
          </a:xfrm>
          <a:prstGeom prst="rect">
            <a:avLst/>
          </a:prstGeom>
        </p:spPr>
      </p:pic>
      <p:grpSp>
        <p:nvGrpSpPr>
          <p:cNvPr id="12" name="Group 11"/>
          <p:cNvGrpSpPr/>
          <p:nvPr/>
        </p:nvGrpSpPr>
        <p:grpSpPr>
          <a:xfrm>
            <a:off x="2673575" y="4943474"/>
            <a:ext cx="1047533" cy="1996148"/>
            <a:chOff x="6027224" y="1197773"/>
            <a:chExt cx="2342857" cy="446447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682" y="1417639"/>
              <a:ext cx="1827161" cy="385733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224" y="1197773"/>
              <a:ext cx="2342857" cy="4464474"/>
            </a:xfrm>
            <a:prstGeom prst="rect">
              <a:avLst/>
            </a:prstGeom>
          </p:spPr>
        </p:pic>
      </p:grpSp>
      <p:grpSp>
        <p:nvGrpSpPr>
          <p:cNvPr id="11" name="Group 10"/>
          <p:cNvGrpSpPr/>
          <p:nvPr/>
        </p:nvGrpSpPr>
        <p:grpSpPr>
          <a:xfrm>
            <a:off x="1626041" y="4943474"/>
            <a:ext cx="1047532" cy="1996148"/>
            <a:chOff x="3428000" y="1197773"/>
            <a:chExt cx="2342857" cy="4464474"/>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166" y="1417639"/>
              <a:ext cx="1828768" cy="386072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000" y="1197773"/>
              <a:ext cx="2342857" cy="4464474"/>
            </a:xfrm>
            <a:prstGeom prst="rect">
              <a:avLst/>
            </a:prstGeom>
          </p:spPr>
        </p:pic>
      </p:grpSp>
      <p:sp>
        <p:nvSpPr>
          <p:cNvPr id="4" name="标题 1"/>
          <p:cNvSpPr txBox="1"/>
          <p:nvPr/>
        </p:nvSpPr>
        <p:spPr>
          <a:xfrm>
            <a:off x="832686" y="1024521"/>
            <a:ext cx="4040312" cy="690437"/>
          </a:xfrm>
          <a:prstGeom prst="rect">
            <a:avLst/>
          </a:prstGeom>
        </p:spPr>
        <p:txBody>
          <a:bodyPr vert="horz" lIns="90526" tIns="45263" rIns="90526" bIns="45263" rtlCol="0" anchor="b">
            <a:normAutofit/>
          </a:bodyPr>
          <a:lstStyle>
            <a:lvl1pPr algn="r" defTabSz="269875" rtl="0" eaLnBrk="1" latinLnBrk="0" hangingPunct="1">
              <a:spcBef>
                <a:spcPct val="0"/>
              </a:spcBef>
              <a:buNone/>
              <a:defRPr sz="319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1400" b="1" dirty="0" err="1">
                <a:solidFill>
                  <a:schemeClr val="tx1"/>
                </a:solidFill>
                <a:latin typeface="+mn-ea"/>
                <a:cs typeface="Helvetica" charset="0"/>
              </a:rPr>
              <a:t>Yangtao</a:t>
            </a:r>
            <a:r>
              <a:rPr lang="en-US" altLang="zh-CN" sz="1400" b="1" dirty="0">
                <a:solidFill>
                  <a:schemeClr val="tx1"/>
                </a:solidFill>
                <a:latin typeface="+mn-ea"/>
                <a:cs typeface="Helvetica" charset="0"/>
              </a:rPr>
              <a:t> - AR App for Interactively Learning and Exploring Chinese Characters</a:t>
            </a:r>
            <a:endParaRPr lang="zh-CN" altLang="en-US" sz="1400" b="1" dirty="0">
              <a:solidFill>
                <a:schemeClr val="tx1"/>
              </a:solidFill>
              <a:latin typeface="+mn-ea"/>
              <a:cs typeface="Calibri" panose="020F0502020204030204" pitchFamily="34" charset="0"/>
            </a:endParaRPr>
          </a:p>
        </p:txBody>
      </p:sp>
      <p:sp>
        <p:nvSpPr>
          <p:cNvPr id="10" name="矩形 9"/>
          <p:cNvSpPr/>
          <p:nvPr/>
        </p:nvSpPr>
        <p:spPr>
          <a:xfrm>
            <a:off x="418448" y="2299667"/>
            <a:ext cx="4629802" cy="2070735"/>
          </a:xfrm>
          <a:prstGeom prst="rect">
            <a:avLst/>
          </a:prstGeom>
          <a:ln>
            <a:noFill/>
          </a:ln>
        </p:spPr>
        <p:txBody>
          <a:bodyPr wrap="square">
            <a:noAutofit/>
          </a:bodyPr>
          <a:lstStyle/>
          <a:p>
            <a:pPr algn="just"/>
            <a:r>
              <a:rPr lang="en-US" sz="1100" dirty="0" smtClean="0">
                <a:latin typeface="Calibri" panose="020F0502020204030204" pitchFamily="34" charset="0"/>
                <a:cs typeface="Calibri" panose="020F0502020204030204" pitchFamily="34" charset="0"/>
              </a:rPr>
              <a:t>Chinese characters are an essential part of the Chinese language and culture. They are an integral part of becoming proficient in Mandarin. Learning even only the most common 2000-3000 characters is an arduous task that requires many hours of study. To support students, we </a:t>
            </a:r>
            <a:r>
              <a:rPr lang="en-US" sz="1100" dirty="0">
                <a:latin typeface="Calibri" panose="020F0502020204030204" pitchFamily="34" charset="0"/>
                <a:cs typeface="Calibri" panose="020F0502020204030204" pitchFamily="34" charset="0"/>
              </a:rPr>
              <a:t>implemented an augmented reality smart phone app for interacting with Chinese characters.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pointing </a:t>
            </a:r>
            <a:r>
              <a:rPr lang="en-US" sz="1100" dirty="0" smtClean="0">
                <a:latin typeface="Calibri" panose="020F0502020204030204" pitchFamily="34" charset="0"/>
                <a:cs typeface="Calibri" panose="020F0502020204030204" pitchFamily="34" charset="0"/>
              </a:rPr>
              <a:t>the smart </a:t>
            </a:r>
            <a:r>
              <a:rPr lang="en-US" sz="1100" dirty="0">
                <a:latin typeface="Calibri" panose="020F0502020204030204" pitchFamily="34" charset="0"/>
                <a:cs typeface="Calibri" panose="020F0502020204030204" pitchFamily="34" charset="0"/>
              </a:rPr>
              <a:t>phone camera to a single character, we identify the character with machine learning and show its 3D representation above it. Its etymology, decomposition and mnemonic can be looked up</a:t>
            </a:r>
            <a:r>
              <a:rPr lang="en-US" sz="1100" dirty="0" smtClean="0">
                <a:latin typeface="Calibri" panose="020F0502020204030204" pitchFamily="34" charset="0"/>
                <a:cs typeface="Calibri" panose="020F0502020204030204" pitchFamily="34" charset="0"/>
              </a:rPr>
              <a:t>. We use the knowledge about how the brain works and learns so that our users can better and more efficiently remember all the </a:t>
            </a:r>
            <a:r>
              <a:rPr lang="en-US" sz="1100" dirty="0" err="1" smtClean="0">
                <a:latin typeface="Calibri" panose="020F0502020204030204" pitchFamily="34" charset="0"/>
                <a:cs typeface="Calibri" panose="020F0502020204030204" pitchFamily="34" charset="0"/>
              </a:rPr>
              <a:t>Hanzi</a:t>
            </a:r>
            <a:r>
              <a:rPr lang="en-US" sz="1100" dirty="0" smtClean="0">
                <a:latin typeface="Calibri" panose="020F0502020204030204" pitchFamily="34" charset="0"/>
                <a:cs typeface="Calibri" panose="020F0502020204030204" pitchFamily="34" charset="0"/>
              </a:rPr>
              <a:t>. This is done by e.g. teaching character decompositions </a:t>
            </a:r>
            <a:r>
              <a:rPr lang="ja-JP" altLang="en-US" sz="1100" dirty="0">
                <a:latin typeface="SimSun" panose="02010600030101010101" pitchFamily="2" charset="-122"/>
                <a:ea typeface="SimSun" panose="02010600030101010101" pitchFamily="2" charset="-122"/>
              </a:rPr>
              <a:t>六</a:t>
            </a:r>
            <a:r>
              <a:rPr lang="ja-JP" altLang="en-US" sz="1100" dirty="0" smtClean="0">
                <a:latin typeface="SimSun" panose="02010600030101010101" pitchFamily="2" charset="-122"/>
                <a:ea typeface="SimSun" panose="02010600030101010101" pitchFamily="2" charset="-122"/>
              </a:rPr>
              <a:t>書</a:t>
            </a:r>
            <a:r>
              <a:rPr lang="en-US" altLang="ja-JP" sz="1100" dirty="0" smtClean="0">
                <a:latin typeface="Calibri" panose="020F0502020204030204" pitchFamily="34" charset="0"/>
                <a:ea typeface="SimSun" panose="02010600030101010101" pitchFamily="2" charset="-122"/>
                <a:cs typeface="Calibri" panose="020F0502020204030204" pitchFamily="34" charset="0"/>
              </a:rPr>
              <a:t>, showing the decomposition in the 3D view or helping users coming up with mnemonics to connect </a:t>
            </a:r>
            <a:r>
              <a:rPr lang="en-US" altLang="ja-JP" sz="1100" dirty="0" err="1" smtClean="0">
                <a:latin typeface="Calibri" panose="020F0502020204030204" pitchFamily="34" charset="0"/>
                <a:ea typeface="SimSun" panose="02010600030101010101" pitchFamily="2" charset="-122"/>
                <a:cs typeface="Calibri" panose="020F0502020204030204" pitchFamily="34" charset="0"/>
              </a:rPr>
              <a:t>Hanzi</a:t>
            </a:r>
            <a:r>
              <a:rPr lang="en-US" altLang="ja-JP" sz="1100" dirty="0" smtClean="0">
                <a:latin typeface="Calibri" panose="020F0502020204030204" pitchFamily="34" charset="0"/>
                <a:ea typeface="SimSun" panose="02010600030101010101" pitchFamily="2" charset="-122"/>
                <a:cs typeface="Calibri" panose="020F0502020204030204" pitchFamily="34" charset="0"/>
              </a:rPr>
              <a:t> parts to a story.</a:t>
            </a:r>
            <a:endParaRPr lang="en-US" sz="1100" dirty="0">
              <a:latin typeface="Calibri" panose="020F0502020204030204" pitchFamily="34" charset="0"/>
              <a:ea typeface="SimSun" panose="02010600030101010101" pitchFamily="2" charset="-122"/>
              <a:cs typeface="Calibri" panose="020F0502020204030204" pitchFamily="34" charset="0"/>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en-US" dirty="0"/>
          </a:p>
        </p:txBody>
      </p:sp>
      <p:sp>
        <p:nvSpPr>
          <p:cNvPr id="6" name="TextBox 5"/>
          <p:cNvSpPr txBox="1"/>
          <p:nvPr/>
        </p:nvSpPr>
        <p:spPr>
          <a:xfrm>
            <a:off x="2701783" y="6880647"/>
            <a:ext cx="991113" cy="246221"/>
          </a:xfrm>
          <a:prstGeom prst="rect">
            <a:avLst/>
          </a:prstGeom>
          <a:noFill/>
        </p:spPr>
        <p:txBody>
          <a:bodyPr wrap="square" rtlCol="0">
            <a:spAutoFit/>
          </a:bodyPr>
          <a:lstStyle/>
          <a:p>
            <a:pPr algn="ctr"/>
            <a:r>
              <a:rPr lang="en-US" sz="1000" b="1" dirty="0" smtClean="0">
                <a:latin typeface="Calibri" panose="020F0502020204030204" pitchFamily="34" charset="0"/>
                <a:cs typeface="Calibri" panose="020F0502020204030204" pitchFamily="34" charset="0"/>
              </a:rPr>
              <a:t>Scanning View</a:t>
            </a:r>
            <a:endParaRPr lang="en-US" sz="1000" b="1" dirty="0">
              <a:latin typeface="Calibri" panose="020F0502020204030204" pitchFamily="34" charset="0"/>
              <a:cs typeface="Calibri" panose="020F0502020204030204" pitchFamily="34" charset="0"/>
            </a:endParaRPr>
          </a:p>
        </p:txBody>
      </p:sp>
      <p:sp>
        <p:nvSpPr>
          <p:cNvPr id="7" name="TextBox 6"/>
          <p:cNvSpPr txBox="1"/>
          <p:nvPr/>
        </p:nvSpPr>
        <p:spPr>
          <a:xfrm>
            <a:off x="1642879" y="6880648"/>
            <a:ext cx="1013856" cy="246221"/>
          </a:xfrm>
          <a:prstGeom prst="rect">
            <a:avLst/>
          </a:prstGeom>
          <a:noFill/>
        </p:spPr>
        <p:txBody>
          <a:bodyPr wrap="square" rtlCol="0">
            <a:spAutoFit/>
          </a:bodyPr>
          <a:lstStyle/>
          <a:p>
            <a:pPr algn="ctr"/>
            <a:r>
              <a:rPr lang="en-US" sz="1000" b="1" dirty="0" smtClean="0">
                <a:latin typeface="Calibri" panose="020F0502020204030204" pitchFamily="34" charset="0"/>
                <a:cs typeface="Calibri" panose="020F0502020204030204" pitchFamily="34" charset="0"/>
              </a:rPr>
              <a:t>Detail View</a:t>
            </a:r>
            <a:endParaRPr lang="en-US" sz="1000" b="1" dirty="0">
              <a:latin typeface="Calibri" panose="020F0502020204030204" pitchFamily="34" charset="0"/>
              <a:cs typeface="Calibri" panose="020F0502020204030204" pitchFamily="34" charset="0"/>
            </a:endParaRPr>
          </a:p>
        </p:txBody>
      </p:sp>
      <p:sp>
        <p:nvSpPr>
          <p:cNvPr id="19" name="TextBox 18"/>
          <p:cNvSpPr txBox="1"/>
          <p:nvPr/>
        </p:nvSpPr>
        <p:spPr>
          <a:xfrm>
            <a:off x="571098" y="6880648"/>
            <a:ext cx="1062355" cy="246221"/>
          </a:xfrm>
          <a:prstGeom prst="rect">
            <a:avLst/>
          </a:prstGeom>
          <a:noFill/>
        </p:spPr>
        <p:txBody>
          <a:bodyPr wrap="square" rtlCol="0">
            <a:spAutoFit/>
          </a:bodyPr>
          <a:lstStyle/>
          <a:p>
            <a:pPr algn="ctr"/>
            <a:r>
              <a:rPr lang="en-US" sz="1000" b="1" dirty="0" smtClean="0">
                <a:latin typeface="Calibri" panose="020F0502020204030204" pitchFamily="34" charset="0"/>
                <a:cs typeface="Calibri" panose="020F0502020204030204" pitchFamily="34" charset="0"/>
              </a:rPr>
              <a:t>Grid View</a:t>
            </a:r>
            <a:endParaRPr lang="en-US" sz="1000" b="1" dirty="0">
              <a:latin typeface="Calibri" panose="020F0502020204030204" pitchFamily="34" charset="0"/>
              <a:cs typeface="Calibri" panose="020F0502020204030204" pitchFamily="34" charset="0"/>
            </a:endParaRPr>
          </a:p>
        </p:txBody>
      </p:sp>
      <p:grpSp>
        <p:nvGrpSpPr>
          <p:cNvPr id="9" name="Group 8"/>
          <p:cNvGrpSpPr/>
          <p:nvPr/>
        </p:nvGrpSpPr>
        <p:grpSpPr>
          <a:xfrm>
            <a:off x="578510" y="4943474"/>
            <a:ext cx="1047533" cy="1996148"/>
            <a:chOff x="1208692" y="1363059"/>
            <a:chExt cx="1230692" cy="2345170"/>
          </a:xfrm>
        </p:grpSpPr>
        <p:pic>
          <p:nvPicPr>
            <p:cNvPr id="17" name="Content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912" y="1471919"/>
              <a:ext cx="970157" cy="204811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92" y="1363059"/>
              <a:ext cx="1230692" cy="2345170"/>
            </a:xfrm>
            <a:prstGeom prst="rect">
              <a:avLst/>
            </a:prstGeom>
          </p:spPr>
        </p:pic>
      </p:grpSp>
      <p:sp>
        <p:nvSpPr>
          <p:cNvPr id="30" name="TextBox 29"/>
          <p:cNvSpPr txBox="1"/>
          <p:nvPr/>
        </p:nvSpPr>
        <p:spPr>
          <a:xfrm>
            <a:off x="3748476" y="6880646"/>
            <a:ext cx="991113" cy="246221"/>
          </a:xfrm>
          <a:prstGeom prst="rect">
            <a:avLst/>
          </a:prstGeom>
          <a:noFill/>
        </p:spPr>
        <p:txBody>
          <a:bodyPr wrap="square" rtlCol="0">
            <a:spAutoFit/>
          </a:bodyPr>
          <a:lstStyle/>
          <a:p>
            <a:pPr algn="ctr"/>
            <a:r>
              <a:rPr lang="en-US" sz="1000" b="1" dirty="0" smtClean="0">
                <a:latin typeface="Calibri" panose="020F0502020204030204" pitchFamily="34" charset="0"/>
                <a:cs typeface="Calibri" panose="020F0502020204030204" pitchFamily="34" charset="0"/>
              </a:rPr>
              <a:t>3D View</a:t>
            </a:r>
            <a:endParaRPr lang="en-US" sz="1000" b="1" dirty="0">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108" y="4943474"/>
            <a:ext cx="1047532" cy="1996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p:cNvGrpSpPr/>
          <p:nvPr/>
        </p:nvGrpSpPr>
        <p:grpSpPr>
          <a:xfrm>
            <a:off x="41837" y="1865608"/>
            <a:ext cx="5249318" cy="777579"/>
            <a:chOff x="217554" y="1865609"/>
            <a:chExt cx="5011681" cy="742378"/>
          </a:xfrm>
        </p:grpSpPr>
        <p:pic>
          <p:nvPicPr>
            <p:cNvPr id="79" name="Picture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54" y="1865609"/>
              <a:ext cx="1086173" cy="724115"/>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2" y="1865609"/>
              <a:ext cx="1086178" cy="724115"/>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565" y="1875274"/>
              <a:ext cx="1099068" cy="732713"/>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276" y="1881591"/>
              <a:ext cx="1002310" cy="668207"/>
            </a:xfrm>
            <a:prstGeom prst="rect">
              <a:avLst/>
            </a:prstGeom>
          </p:spPr>
        </p:pic>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422" y="1895953"/>
              <a:ext cx="964813" cy="643208"/>
            </a:xfrm>
            <a:prstGeom prst="rect">
              <a:avLst/>
            </a:prstGeom>
          </p:spPr>
        </p:pic>
      </p:grpSp>
      <p:sp>
        <p:nvSpPr>
          <p:cNvPr id="3" name="Rectangle 4"/>
          <p:cNvSpPr>
            <a:spLocks noChangeArrowheads="1"/>
          </p:cNvSpPr>
          <p:nvPr/>
        </p:nvSpPr>
        <p:spPr bwMode="auto">
          <a:xfrm>
            <a:off x="2" y="79888"/>
            <a:ext cx="182885" cy="36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0526" tIns="45263" rIns="90526" bIns="45263" numCol="1" anchor="ctr" anchorCtr="0" compatLnSpc="1">
            <a:spAutoFit/>
          </a:bodyPr>
          <a:lstStyle/>
          <a:p>
            <a:endParaRPr lang="zh-CN" altLang="en-US" sz="1780"/>
          </a:p>
        </p:txBody>
      </p:sp>
      <p:sp>
        <p:nvSpPr>
          <p:cNvPr id="6" name="灯片编号占位符 5"/>
          <p:cNvSpPr>
            <a:spLocks noGrp="1"/>
          </p:cNvSpPr>
          <p:nvPr>
            <p:ph type="sldNum" sz="quarter" idx="2"/>
          </p:nvPr>
        </p:nvSpPr>
        <p:spPr/>
        <p:txBody>
          <a:bodyPr/>
          <a:lstStyle/>
          <a:p>
            <a:fld id="{86CB4B4D-7CA3-9044-876B-883B54F8677D}" type="slidenum">
              <a:rPr lang="en-US" altLang="zh-CN" smtClean="0"/>
              <a:t>2</a:t>
            </a:fld>
            <a:endParaRPr lang="en-US" dirty="0"/>
          </a:p>
        </p:txBody>
      </p:sp>
      <p:sp>
        <p:nvSpPr>
          <p:cNvPr id="35" name="内容占位符 2"/>
          <p:cNvSpPr txBox="1"/>
          <p:nvPr/>
        </p:nvSpPr>
        <p:spPr>
          <a:xfrm>
            <a:off x="1404938" y="4709108"/>
            <a:ext cx="3642262" cy="2347200"/>
          </a:xfrm>
          <a:prstGeom prst="rect">
            <a:avLst/>
          </a:prstGeom>
          <a:ln w="19050">
            <a:noFill/>
          </a:ln>
        </p:spPr>
        <p:txBody>
          <a:bodyPr vert="horz" lIns="90526" tIns="45263" rIns="90526" bIns="45263" rtlCol="0" anchor="t">
            <a:noAutofit/>
          </a:bodyPr>
          <a:lstStyle>
            <a:lvl1pPr marL="0" indent="0" algn="r" defTabSz="269875" rtl="0" eaLnBrk="1" latinLnBrk="0" hangingPunct="1">
              <a:spcBef>
                <a:spcPts val="590"/>
              </a:spcBef>
              <a:spcAft>
                <a:spcPts val="0"/>
              </a:spcAft>
              <a:buClr>
                <a:schemeClr val="accent1"/>
              </a:buClr>
              <a:buSzPct val="80000"/>
              <a:buFont typeface="Wingdings 3" panose="05040102010807070707" charset="2"/>
              <a:buNone/>
              <a:defRPr sz="1065" kern="1200">
                <a:solidFill>
                  <a:schemeClr val="tx1">
                    <a:lumMod val="50000"/>
                    <a:lumOff val="50000"/>
                  </a:schemeClr>
                </a:solidFill>
                <a:latin typeface="+mn-lt"/>
                <a:ea typeface="+mn-ea"/>
                <a:cs typeface="+mn-cs"/>
              </a:defRPr>
            </a:lvl1pPr>
            <a:lvl2pPr marL="269875" indent="0" algn="ctr" defTabSz="269875" rtl="0" eaLnBrk="1" latinLnBrk="0" hangingPunct="1">
              <a:spcBef>
                <a:spcPts val="590"/>
              </a:spcBef>
              <a:spcAft>
                <a:spcPts val="0"/>
              </a:spcAft>
              <a:buClr>
                <a:schemeClr val="accent1"/>
              </a:buClr>
              <a:buSzPct val="80000"/>
              <a:buFont typeface="Wingdings 3" panose="05040102010807070707" charset="2"/>
              <a:buNone/>
              <a:defRPr sz="945" kern="1200">
                <a:solidFill>
                  <a:schemeClr val="tx1">
                    <a:tint val="75000"/>
                  </a:schemeClr>
                </a:solidFill>
                <a:latin typeface="+mn-lt"/>
                <a:ea typeface="+mn-ea"/>
                <a:cs typeface="+mn-cs"/>
              </a:defRPr>
            </a:lvl2pPr>
            <a:lvl3pPr marL="539750" indent="0" algn="ctr" defTabSz="269875" rtl="0" eaLnBrk="1" latinLnBrk="0" hangingPunct="1">
              <a:spcBef>
                <a:spcPts val="590"/>
              </a:spcBef>
              <a:spcAft>
                <a:spcPts val="0"/>
              </a:spcAft>
              <a:buClr>
                <a:schemeClr val="accent1"/>
              </a:buClr>
              <a:buSzPct val="80000"/>
              <a:buFont typeface="Wingdings 3" panose="05040102010807070707" charset="2"/>
              <a:buNone/>
              <a:defRPr sz="825" kern="1200">
                <a:solidFill>
                  <a:schemeClr val="tx1">
                    <a:tint val="75000"/>
                  </a:schemeClr>
                </a:solidFill>
                <a:latin typeface="+mn-lt"/>
                <a:ea typeface="+mn-ea"/>
                <a:cs typeface="+mn-cs"/>
              </a:defRPr>
            </a:lvl3pPr>
            <a:lvl4pPr marL="81026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4pPr>
            <a:lvl5pPr marL="108013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5pPr>
            <a:lvl6pPr marL="135001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6pPr>
            <a:lvl7pPr marL="161988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7pPr>
            <a:lvl8pPr marL="189039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8pPr>
            <a:lvl9pPr marL="216027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9pPr>
          </a:lstStyle>
          <a:p>
            <a:pPr algn="l"/>
            <a:r>
              <a:rPr lang="en-US" sz="1000" b="1" dirty="0" smtClean="0">
                <a:solidFill>
                  <a:schemeClr val="tx1"/>
                </a:solidFill>
                <a:latin typeface="Calibri" panose="020F0502020204030204" pitchFamily="34" charset="0"/>
                <a:cs typeface="Calibri" panose="020F0502020204030204" pitchFamily="34" charset="0"/>
              </a:rPr>
              <a:t>Jan-Christoph </a:t>
            </a:r>
            <a:r>
              <a:rPr lang="en-US" sz="1000" b="1" dirty="0" err="1">
                <a:solidFill>
                  <a:schemeClr val="tx1"/>
                </a:solidFill>
                <a:latin typeface="Calibri" panose="020F0502020204030204" pitchFamily="34" charset="0"/>
                <a:cs typeface="Calibri" panose="020F0502020204030204" pitchFamily="34" charset="0"/>
              </a:rPr>
              <a:t>Klie</a:t>
            </a:r>
            <a:r>
              <a:rPr lang="en-US" sz="1000" b="1" dirty="0">
                <a:solidFill>
                  <a:schemeClr val="tx1"/>
                </a:solidFill>
                <a:latin typeface="Calibri" panose="020F0502020204030204" pitchFamily="34" charset="0"/>
                <a:cs typeface="Calibri" panose="020F0502020204030204" pitchFamily="34" charset="0"/>
              </a:rPr>
              <a:t> </a:t>
            </a:r>
            <a:r>
              <a:rPr lang="en-US" sz="1000" dirty="0">
                <a:solidFill>
                  <a:schemeClr val="tx1"/>
                </a:solidFill>
                <a:latin typeface="Calibri" panose="020F0502020204030204" pitchFamily="34" charset="0"/>
                <a:cs typeface="Calibri" panose="020F0502020204030204" pitchFamily="34" charset="0"/>
              </a:rPr>
              <a:t>(</a:t>
            </a:r>
            <a:r>
              <a:rPr lang="ja-JP" altLang="en-US" sz="1000" dirty="0">
                <a:solidFill>
                  <a:schemeClr val="tx1"/>
                </a:solidFill>
                <a:latin typeface="Calibri" panose="020F0502020204030204" pitchFamily="34" charset="0"/>
                <a:ea typeface="SimSun" panose="02010600030101010101" pitchFamily="2" charset="-122"/>
                <a:cs typeface="Calibri" panose="020F0502020204030204" pitchFamily="34" charset="0"/>
              </a:rPr>
              <a:t>杨洋</a:t>
            </a:r>
            <a:r>
              <a:rPr lang="en-US" altLang="ja-JP" sz="1000" dirty="0">
                <a:solidFill>
                  <a:schemeClr val="tx1"/>
                </a:solidFill>
                <a:latin typeface="Calibri" panose="020F0502020204030204" pitchFamily="34" charset="0"/>
                <a:cs typeface="Calibri" panose="020F0502020204030204" pitchFamily="34" charset="0"/>
              </a:rPr>
              <a:t>)</a:t>
            </a:r>
            <a:r>
              <a:rPr lang="en-US" altLang="ja-JP" sz="1000" b="1" dirty="0">
                <a:solidFill>
                  <a:schemeClr val="tx1"/>
                </a:solidFill>
                <a:latin typeface="Calibri" panose="020F0502020204030204" pitchFamily="34" charset="0"/>
                <a:cs typeface="Calibri" panose="020F0502020204030204" pitchFamily="34" charset="0"/>
              </a:rPr>
              <a:t> </a:t>
            </a:r>
            <a:r>
              <a:rPr lang="en-US" sz="1000" dirty="0">
                <a:solidFill>
                  <a:schemeClr val="tx1"/>
                </a:solidFill>
                <a:latin typeface="Calibri" panose="020F0502020204030204" pitchFamily="34" charset="0"/>
                <a:cs typeface="Calibri" panose="020F0502020204030204" pitchFamily="34" charset="0"/>
              </a:rPr>
              <a:t>is a second year PhD student at TU Darmstadt, Germany in Natural Language Processing. Currently, he researches how text annotation can be interactively supported by machine learning. He was responsible for the app development and the technical document. In his free time, he likes to swim, read, program and to learn Chinese.</a:t>
            </a:r>
          </a:p>
          <a:p>
            <a:pPr algn="l"/>
            <a:endParaRPr lang="en-US" altLang="zh-CN" sz="1100" dirty="0">
              <a:solidFill>
                <a:schemeClr val="tx1"/>
              </a:solidFill>
              <a:latin typeface="Calibri" panose="020F0502020204030204" pitchFamily="34" charset="0"/>
              <a:ea typeface="+mj-ea"/>
              <a:cs typeface="Calibri" panose="020F0502020204030204" pitchFamily="34" charset="0"/>
            </a:endParaRPr>
          </a:p>
          <a:p>
            <a:pPr algn="l"/>
            <a:r>
              <a:rPr lang="en-US" sz="1000" b="1" dirty="0" err="1">
                <a:solidFill>
                  <a:schemeClr val="tx1"/>
                </a:solidFill>
                <a:latin typeface="Calibri" panose="020F0502020204030204" pitchFamily="34" charset="0"/>
                <a:cs typeface="Calibri" panose="020F0502020204030204" pitchFamily="34" charset="0"/>
              </a:rPr>
              <a:t>Yelan</a:t>
            </a:r>
            <a:r>
              <a:rPr lang="en-US" sz="1000" b="1" dirty="0">
                <a:solidFill>
                  <a:schemeClr val="tx1"/>
                </a:solidFill>
                <a:latin typeface="Calibri" panose="020F0502020204030204" pitchFamily="34" charset="0"/>
                <a:cs typeface="Calibri" panose="020F0502020204030204" pitchFamily="34" charset="0"/>
              </a:rPr>
              <a:t> Tao </a:t>
            </a:r>
            <a:r>
              <a:rPr lang="en-US" sz="1000" dirty="0">
                <a:solidFill>
                  <a:schemeClr val="tx1"/>
                </a:solidFill>
                <a:latin typeface="Calibri" panose="020F0502020204030204" pitchFamily="34" charset="0"/>
                <a:cs typeface="Calibri" panose="020F0502020204030204" pitchFamily="34" charset="0"/>
              </a:rPr>
              <a:t>(</a:t>
            </a:r>
            <a:r>
              <a:rPr lang="ar-SA" sz="1000" dirty="0">
                <a:solidFill>
                  <a:schemeClr val="tx1"/>
                </a:solidFill>
                <a:latin typeface="Calibri" panose="020F0502020204030204" pitchFamily="34" charset="0"/>
                <a:ea typeface="SimSun" panose="02010600030101010101" pitchFamily="2" charset="-122"/>
                <a:cs typeface="Calibri" panose="020F0502020204030204" pitchFamily="34" charset="0"/>
              </a:rPr>
              <a:t>陶晔澜</a:t>
            </a:r>
            <a:r>
              <a:rPr lang="en-US" sz="1000" dirty="0">
                <a:solidFill>
                  <a:schemeClr val="tx1"/>
                </a:solidFill>
                <a:latin typeface="Calibri" panose="020F0502020204030204" pitchFamily="34" charset="0"/>
                <a:cs typeface="Calibri" panose="020F0502020204030204" pitchFamily="34" charset="0"/>
              </a:rPr>
              <a:t>) is a senior undergraduate from School of Vehicle and Mobility at Tsinghua, China. She converted characters into 3D models and designed different material properties for them with Blender, prepared the presentation and the </a:t>
            </a:r>
            <a:r>
              <a:rPr lang="en-US" sz="1000" dirty="0" smtClean="0">
                <a:solidFill>
                  <a:schemeClr val="tx1"/>
                </a:solidFill>
                <a:latin typeface="Calibri" panose="020F0502020204030204" pitchFamily="34" charset="0"/>
                <a:cs typeface="Calibri" panose="020F0502020204030204" pitchFamily="34" charset="0"/>
              </a:rPr>
              <a:t>videos </a:t>
            </a:r>
            <a:r>
              <a:rPr lang="en-US" sz="1000" dirty="0">
                <a:solidFill>
                  <a:schemeClr val="tx1"/>
                </a:solidFill>
                <a:latin typeface="Calibri" panose="020F0502020204030204" pitchFamily="34" charset="0"/>
                <a:cs typeface="Calibri" panose="020F0502020204030204" pitchFamily="34" charset="0"/>
              </a:rPr>
              <a:t>as well as managed the team. Her hobbies include playing soccer, reading, drawing and learning German. </a:t>
            </a:r>
            <a:endParaRPr lang="zh-CN" altLang="en-US" sz="1000" dirty="0">
              <a:solidFill>
                <a:schemeClr val="tx1"/>
              </a:solidFill>
              <a:latin typeface="Calibri" panose="020F0502020204030204" pitchFamily="34" charset="0"/>
              <a:ea typeface="+mj-ea"/>
              <a:cs typeface="Calibri" panose="020F0502020204030204" pitchFamily="34" charset="0"/>
            </a:endParaRPr>
          </a:p>
        </p:txBody>
      </p:sp>
      <p:pic>
        <p:nvPicPr>
          <p:cNvPr id="8" name="Picture 7" descr="C:\Users\klie\AppData\Local\Microsoft\Windows\INetCache\Content.Word\yangyang.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098" y="4772130"/>
            <a:ext cx="790526" cy="1053908"/>
          </a:xfrm>
          <a:prstGeom prst="rect">
            <a:avLst/>
          </a:prstGeom>
          <a:noFill/>
          <a:ln>
            <a:noFill/>
          </a:ln>
        </p:spPr>
      </p:pic>
      <p:pic>
        <p:nvPicPr>
          <p:cNvPr id="9" name="Picture 8" descr="C:\Users\klie\AppData\Local\Microsoft\Windows\INetCache\Content.Word\lanlan.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098" y="5893822"/>
            <a:ext cx="790526" cy="1121124"/>
          </a:xfrm>
          <a:prstGeom prst="rect">
            <a:avLst/>
          </a:prstGeom>
          <a:noFill/>
          <a:ln>
            <a:noFill/>
          </a:ln>
        </p:spPr>
      </p:pic>
      <p:sp>
        <p:nvSpPr>
          <p:cNvPr id="54" name="内容占位符 2"/>
          <p:cNvSpPr txBox="1"/>
          <p:nvPr/>
        </p:nvSpPr>
        <p:spPr>
          <a:xfrm>
            <a:off x="417600" y="842125"/>
            <a:ext cx="4629600" cy="3263150"/>
          </a:xfrm>
          <a:prstGeom prst="rect">
            <a:avLst/>
          </a:prstGeom>
          <a:ln w="19050">
            <a:noFill/>
          </a:ln>
        </p:spPr>
        <p:txBody>
          <a:bodyPr vert="horz" lIns="90526" tIns="45263" rIns="90526" bIns="45263" rtlCol="0" anchor="t">
            <a:noAutofit/>
          </a:bodyPr>
          <a:lstStyle>
            <a:lvl1pPr marL="0" indent="0" algn="r" defTabSz="269875" rtl="0" eaLnBrk="1" latinLnBrk="0" hangingPunct="1">
              <a:spcBef>
                <a:spcPts val="590"/>
              </a:spcBef>
              <a:spcAft>
                <a:spcPts val="0"/>
              </a:spcAft>
              <a:buClr>
                <a:schemeClr val="accent1"/>
              </a:buClr>
              <a:buSzPct val="80000"/>
              <a:buFont typeface="Wingdings 3" panose="05040102010807070707" charset="2"/>
              <a:buNone/>
              <a:defRPr sz="1065" kern="1200">
                <a:solidFill>
                  <a:schemeClr val="tx1">
                    <a:lumMod val="50000"/>
                    <a:lumOff val="50000"/>
                  </a:schemeClr>
                </a:solidFill>
                <a:latin typeface="+mn-lt"/>
                <a:ea typeface="+mn-ea"/>
                <a:cs typeface="+mn-cs"/>
              </a:defRPr>
            </a:lvl1pPr>
            <a:lvl2pPr marL="269875" indent="0" algn="ctr" defTabSz="269875" rtl="0" eaLnBrk="1" latinLnBrk="0" hangingPunct="1">
              <a:spcBef>
                <a:spcPts val="590"/>
              </a:spcBef>
              <a:spcAft>
                <a:spcPts val="0"/>
              </a:spcAft>
              <a:buClr>
                <a:schemeClr val="accent1"/>
              </a:buClr>
              <a:buSzPct val="80000"/>
              <a:buFont typeface="Wingdings 3" panose="05040102010807070707" charset="2"/>
              <a:buNone/>
              <a:defRPr sz="945" kern="1200">
                <a:solidFill>
                  <a:schemeClr val="tx1">
                    <a:tint val="75000"/>
                  </a:schemeClr>
                </a:solidFill>
                <a:latin typeface="+mn-lt"/>
                <a:ea typeface="+mn-ea"/>
                <a:cs typeface="+mn-cs"/>
              </a:defRPr>
            </a:lvl2pPr>
            <a:lvl3pPr marL="539750" indent="0" algn="ctr" defTabSz="269875" rtl="0" eaLnBrk="1" latinLnBrk="0" hangingPunct="1">
              <a:spcBef>
                <a:spcPts val="590"/>
              </a:spcBef>
              <a:spcAft>
                <a:spcPts val="0"/>
              </a:spcAft>
              <a:buClr>
                <a:schemeClr val="accent1"/>
              </a:buClr>
              <a:buSzPct val="80000"/>
              <a:buFont typeface="Wingdings 3" panose="05040102010807070707" charset="2"/>
              <a:buNone/>
              <a:defRPr sz="825" kern="1200">
                <a:solidFill>
                  <a:schemeClr val="tx1">
                    <a:tint val="75000"/>
                  </a:schemeClr>
                </a:solidFill>
                <a:latin typeface="+mn-lt"/>
                <a:ea typeface="+mn-ea"/>
                <a:cs typeface="+mn-cs"/>
              </a:defRPr>
            </a:lvl3pPr>
            <a:lvl4pPr marL="81026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4pPr>
            <a:lvl5pPr marL="108013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5pPr>
            <a:lvl6pPr marL="135001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6pPr>
            <a:lvl7pPr marL="161988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7pPr>
            <a:lvl8pPr marL="1890395"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8pPr>
            <a:lvl9pPr marL="2160270" indent="0" algn="ctr" defTabSz="269875" rtl="0" eaLnBrk="1" latinLnBrk="0" hangingPunct="1">
              <a:spcBef>
                <a:spcPts val="590"/>
              </a:spcBef>
              <a:spcAft>
                <a:spcPts val="0"/>
              </a:spcAft>
              <a:buClr>
                <a:schemeClr val="accent1"/>
              </a:buClr>
              <a:buSzPct val="80000"/>
              <a:buFont typeface="Wingdings 3" panose="05040102010807070707" charset="2"/>
              <a:buNone/>
              <a:defRPr sz="710" kern="1200">
                <a:solidFill>
                  <a:schemeClr val="tx1">
                    <a:tint val="75000"/>
                  </a:schemeClr>
                </a:solidFill>
                <a:latin typeface="+mn-lt"/>
                <a:ea typeface="+mn-ea"/>
                <a:cs typeface="+mn-cs"/>
              </a:defRPr>
            </a:lvl9pPr>
          </a:lstStyle>
          <a:p>
            <a:pPr algn="just"/>
            <a:r>
              <a:rPr lang="en-US" sz="1050" dirty="0" smtClean="0">
                <a:solidFill>
                  <a:schemeClr val="tx1"/>
                </a:solidFill>
                <a:latin typeface="Calibri" panose="020F0502020204030204" pitchFamily="34" charset="0"/>
                <a:cs typeface="Calibri" panose="020F0502020204030204" pitchFamily="34" charset="0"/>
              </a:rPr>
              <a:t>The learning process implemented in </a:t>
            </a:r>
            <a:r>
              <a:rPr lang="en-US" sz="1050" dirty="0" err="1" smtClean="0">
                <a:solidFill>
                  <a:schemeClr val="tx1"/>
                </a:solidFill>
                <a:latin typeface="Calibri" panose="020F0502020204030204" pitchFamily="34" charset="0"/>
                <a:cs typeface="Calibri" panose="020F0502020204030204" pitchFamily="34" charset="0"/>
              </a:rPr>
              <a:t>Yangtao</a:t>
            </a:r>
            <a:r>
              <a:rPr lang="en-US" sz="1050" dirty="0" smtClean="0">
                <a:solidFill>
                  <a:schemeClr val="tx1"/>
                </a:solidFill>
                <a:latin typeface="Calibri" panose="020F0502020204030204" pitchFamily="34" charset="0"/>
                <a:cs typeface="Calibri" panose="020F0502020204030204" pitchFamily="34" charset="0"/>
              </a:rPr>
              <a:t> relies on the </a:t>
            </a:r>
            <a:r>
              <a:rPr lang="en-US" sz="1050" i="1" dirty="0">
                <a:solidFill>
                  <a:schemeClr val="tx1"/>
                </a:solidFill>
                <a:latin typeface="Calibri" panose="020F0502020204030204" pitchFamily="34" charset="0"/>
                <a:cs typeface="Calibri" panose="020F0502020204030204" pitchFamily="34" charset="0"/>
              </a:rPr>
              <a:t>Dual Coding Theory of Reading and </a:t>
            </a:r>
            <a:r>
              <a:rPr lang="en-US" sz="1050" i="1" dirty="0" smtClean="0">
                <a:solidFill>
                  <a:schemeClr val="tx1"/>
                </a:solidFill>
                <a:latin typeface="Calibri" panose="020F0502020204030204" pitchFamily="34" charset="0"/>
                <a:cs typeface="Calibri" panose="020F0502020204030204" pitchFamily="34" charset="0"/>
              </a:rPr>
              <a:t>Writing which states t</a:t>
            </a:r>
            <a:r>
              <a:rPr lang="en-US" sz="1050" dirty="0" smtClean="0">
                <a:solidFill>
                  <a:schemeClr val="tx1"/>
                </a:solidFill>
                <a:latin typeface="Calibri" panose="020F0502020204030204" pitchFamily="34" charset="0"/>
                <a:cs typeface="Calibri" panose="020F0502020204030204" pitchFamily="34" charset="0"/>
              </a:rPr>
              <a:t>hat </a:t>
            </a:r>
            <a:r>
              <a:rPr lang="en-US" sz="1050" dirty="0">
                <a:solidFill>
                  <a:schemeClr val="tx1"/>
                </a:solidFill>
                <a:latin typeface="Calibri" panose="020F0502020204030204" pitchFamily="34" charset="0"/>
                <a:cs typeface="Calibri" panose="020F0502020204030204" pitchFamily="34" charset="0"/>
              </a:rPr>
              <a:t>the brain best remembers if the item to remember, in this case </a:t>
            </a:r>
            <a:r>
              <a:rPr lang="en-US" sz="1050" dirty="0" err="1">
                <a:solidFill>
                  <a:schemeClr val="tx1"/>
                </a:solidFill>
                <a:latin typeface="Calibri" panose="020F0502020204030204" pitchFamily="34" charset="0"/>
                <a:cs typeface="Calibri" panose="020F0502020204030204" pitchFamily="34" charset="0"/>
              </a:rPr>
              <a:t>Hanzi</a:t>
            </a:r>
            <a:r>
              <a:rPr lang="en-US" sz="1050" dirty="0">
                <a:solidFill>
                  <a:schemeClr val="tx1"/>
                </a:solidFill>
                <a:latin typeface="Calibri" panose="020F0502020204030204" pitchFamily="34" charset="0"/>
                <a:cs typeface="Calibri" panose="020F0502020204030204" pitchFamily="34" charset="0"/>
              </a:rPr>
              <a:t>, is associated with as many different cues as </a:t>
            </a:r>
            <a:r>
              <a:rPr lang="en-US" sz="1050" dirty="0" smtClean="0">
                <a:solidFill>
                  <a:schemeClr val="tx1"/>
                </a:solidFill>
                <a:latin typeface="Calibri" panose="020F0502020204030204" pitchFamily="34" charset="0"/>
                <a:cs typeface="Calibri" panose="020F0502020204030204" pitchFamily="34" charset="0"/>
              </a:rPr>
              <a:t>possible. Therefore</a:t>
            </a:r>
            <a:r>
              <a:rPr lang="en-US" sz="1050" dirty="0">
                <a:solidFill>
                  <a:schemeClr val="tx1"/>
                </a:solidFill>
                <a:latin typeface="Calibri" panose="020F0502020204030204" pitchFamily="34" charset="0"/>
                <a:cs typeface="Calibri" panose="020F0502020204030204" pitchFamily="34" charset="0"/>
              </a:rPr>
              <a:t>, we present the users with visual cues (the 3D </a:t>
            </a:r>
            <a:r>
              <a:rPr lang="en-US" sz="1050" dirty="0" err="1">
                <a:solidFill>
                  <a:schemeClr val="tx1"/>
                </a:solidFill>
                <a:latin typeface="Calibri" panose="020F0502020204030204" pitchFamily="34" charset="0"/>
                <a:cs typeface="Calibri" panose="020F0502020204030204" pitchFamily="34" charset="0"/>
              </a:rPr>
              <a:t>Hanzi</a:t>
            </a:r>
            <a:r>
              <a:rPr lang="en-US" sz="1050" dirty="0">
                <a:solidFill>
                  <a:schemeClr val="tx1"/>
                </a:solidFill>
                <a:latin typeface="Calibri" panose="020F0502020204030204" pitchFamily="34" charset="0"/>
                <a:cs typeface="Calibri" panose="020F0502020204030204" pitchFamily="34" charset="0"/>
              </a:rPr>
              <a:t>), audio cues (the pronunciation) and the logic behind the </a:t>
            </a:r>
            <a:r>
              <a:rPr lang="en-US" sz="1050" dirty="0" err="1">
                <a:solidFill>
                  <a:schemeClr val="tx1"/>
                </a:solidFill>
                <a:latin typeface="Calibri" panose="020F0502020204030204" pitchFamily="34" charset="0"/>
                <a:cs typeface="Calibri" panose="020F0502020204030204" pitchFamily="34" charset="0"/>
              </a:rPr>
              <a:t>Hanzi</a:t>
            </a:r>
            <a:r>
              <a:rPr lang="en-US" sz="1050" dirty="0">
                <a:solidFill>
                  <a:schemeClr val="tx1"/>
                </a:solidFill>
                <a:latin typeface="Calibri" panose="020F0502020204030204" pitchFamily="34" charset="0"/>
                <a:cs typeface="Calibri" panose="020F0502020204030204" pitchFamily="34" charset="0"/>
              </a:rPr>
              <a:t> (its decomposition, etymology and kind of </a:t>
            </a:r>
            <a:r>
              <a:rPr lang="en-US" sz="1050" dirty="0" smtClean="0">
                <a:solidFill>
                  <a:schemeClr val="tx1"/>
                </a:solidFill>
                <a:latin typeface="Calibri" panose="020F0502020204030204" pitchFamily="34" charset="0"/>
                <a:cs typeface="Calibri" panose="020F0502020204030204" pitchFamily="34" charset="0"/>
              </a:rPr>
              <a:t>formation</a:t>
            </a:r>
            <a:r>
              <a:rPr lang="en-US" altLang="ja-JP" sz="1050" dirty="0" smtClean="0">
                <a:solidFill>
                  <a:schemeClr val="tx1"/>
                </a:solidFill>
                <a:latin typeface="Calibri" panose="020F0502020204030204" pitchFamily="34" charset="0"/>
                <a:cs typeface="Calibri" panose="020F0502020204030204" pitchFamily="34" charset="0"/>
              </a:rPr>
              <a:t>).</a:t>
            </a:r>
          </a:p>
          <a:p>
            <a:pPr algn="just"/>
            <a:endParaRPr lang="en-US" altLang="ja-JP" sz="1050" dirty="0">
              <a:solidFill>
                <a:schemeClr val="tx1"/>
              </a:solidFill>
              <a:latin typeface="Calibri" panose="020F0502020204030204" pitchFamily="34" charset="0"/>
              <a:cs typeface="Calibri" panose="020F0502020204030204" pitchFamily="34" charset="0"/>
            </a:endParaRPr>
          </a:p>
          <a:p>
            <a:pPr algn="just"/>
            <a:endParaRPr lang="en-US" altLang="ja-JP" sz="1050" dirty="0" smtClean="0">
              <a:solidFill>
                <a:schemeClr val="tx1"/>
              </a:solidFill>
              <a:latin typeface="Calibri" panose="020F0502020204030204" pitchFamily="34" charset="0"/>
              <a:cs typeface="Calibri" panose="020F0502020204030204" pitchFamily="34" charset="0"/>
            </a:endParaRPr>
          </a:p>
          <a:p>
            <a:pPr algn="just"/>
            <a:endParaRPr lang="en-US" altLang="ja-JP" sz="1050" dirty="0">
              <a:solidFill>
                <a:schemeClr val="tx1"/>
              </a:solidFill>
              <a:latin typeface="Calibri" panose="020F0502020204030204" pitchFamily="34" charset="0"/>
              <a:cs typeface="Calibri" panose="020F0502020204030204" pitchFamily="34" charset="0"/>
            </a:endParaRPr>
          </a:p>
          <a:p>
            <a:pPr algn="just"/>
            <a:r>
              <a:rPr lang="en-US" altLang="ja-JP" sz="1050" dirty="0" smtClean="0">
                <a:solidFill>
                  <a:schemeClr val="tx1"/>
                </a:solidFill>
                <a:latin typeface="Calibri" panose="020F0502020204030204" pitchFamily="34" charset="0"/>
                <a:cs typeface="Calibri" panose="020F0502020204030204" pitchFamily="34" charset="0"/>
              </a:rPr>
              <a:t>A mnemonic for </a:t>
            </a:r>
            <a:r>
              <a:rPr lang="ja-JP" altLang="en-US" sz="1050" dirty="0">
                <a:solidFill>
                  <a:schemeClr val="tx1"/>
                </a:solidFill>
                <a:latin typeface="Calibri" panose="020F0502020204030204" pitchFamily="34" charset="0"/>
                <a:cs typeface="Calibri" panose="020F0502020204030204" pitchFamily="34" charset="0"/>
              </a:rPr>
              <a:t>休</a:t>
            </a:r>
            <a:r>
              <a:rPr lang="en-US" altLang="ja-JP" sz="1050" dirty="0" smtClean="0">
                <a:solidFill>
                  <a:schemeClr val="tx1"/>
                </a:solidFill>
                <a:latin typeface="Calibri" panose="020F0502020204030204" pitchFamily="34" charset="0"/>
                <a:cs typeface="Calibri" panose="020F0502020204030204" pitchFamily="34" charset="0"/>
              </a:rPr>
              <a:t> could be e.g. </a:t>
            </a:r>
            <a:r>
              <a:rPr lang="en-US" altLang="ja-JP" sz="1050" i="1" dirty="0" smtClean="0">
                <a:solidFill>
                  <a:schemeClr val="tx1"/>
                </a:solidFill>
                <a:latin typeface="Calibri" panose="020F0502020204030204" pitchFamily="34" charset="0"/>
                <a:cs typeface="Calibri" panose="020F0502020204030204" pitchFamily="34" charset="0"/>
              </a:rPr>
              <a:t>a man leaning on a tree to rest</a:t>
            </a:r>
            <a:r>
              <a:rPr lang="en-US" altLang="ja-JP" sz="1050" dirty="0" smtClean="0">
                <a:solidFill>
                  <a:schemeClr val="tx1"/>
                </a:solidFill>
                <a:latin typeface="Calibri" panose="020F0502020204030204" pitchFamily="34" charset="0"/>
                <a:cs typeface="Calibri" panose="020F0502020204030204" pitchFamily="34" charset="0"/>
              </a:rPr>
              <a:t>, which is arguably easier to remember than learning its meaning by rote. The first app prototype is available for Android and uses Google </a:t>
            </a:r>
            <a:r>
              <a:rPr lang="en-US" altLang="ja-JP" sz="1050" dirty="0" err="1" smtClean="0">
                <a:solidFill>
                  <a:schemeClr val="tx1"/>
                </a:solidFill>
                <a:latin typeface="Calibri" panose="020F0502020204030204" pitchFamily="34" charset="0"/>
                <a:cs typeface="Calibri" panose="020F0502020204030204" pitchFamily="34" charset="0"/>
              </a:rPr>
              <a:t>ARCore</a:t>
            </a:r>
            <a:r>
              <a:rPr lang="en-US" altLang="ja-JP" sz="1050" dirty="0" smtClean="0">
                <a:solidFill>
                  <a:schemeClr val="tx1"/>
                </a:solidFill>
                <a:latin typeface="Calibri" panose="020F0502020204030204" pitchFamily="34" charset="0"/>
                <a:cs typeface="Calibri" panose="020F0502020204030204" pitchFamily="34" charset="0"/>
              </a:rPr>
              <a:t>, </a:t>
            </a:r>
            <a:r>
              <a:rPr lang="en-US" altLang="ja-JP" sz="1050" dirty="0" err="1" smtClean="0">
                <a:solidFill>
                  <a:schemeClr val="tx1"/>
                </a:solidFill>
                <a:latin typeface="Calibri" panose="020F0502020204030204" pitchFamily="34" charset="0"/>
                <a:cs typeface="Calibri" panose="020F0502020204030204" pitchFamily="34" charset="0"/>
              </a:rPr>
              <a:t>Sceneform</a:t>
            </a:r>
            <a:r>
              <a:rPr lang="en-US" altLang="ja-JP" sz="1050" dirty="0" smtClean="0">
                <a:solidFill>
                  <a:schemeClr val="tx1"/>
                </a:solidFill>
                <a:latin typeface="Calibri" panose="020F0502020204030204" pitchFamily="34" charset="0"/>
                <a:cs typeface="Calibri" panose="020F0502020204030204" pitchFamily="34" charset="0"/>
              </a:rPr>
              <a:t> and </a:t>
            </a:r>
            <a:r>
              <a:rPr lang="en-US" altLang="ja-JP" sz="1050" dirty="0" err="1" smtClean="0">
                <a:solidFill>
                  <a:schemeClr val="tx1"/>
                </a:solidFill>
                <a:latin typeface="Calibri" panose="020F0502020204030204" pitchFamily="34" charset="0"/>
                <a:cs typeface="Calibri" panose="020F0502020204030204" pitchFamily="34" charset="0"/>
              </a:rPr>
              <a:t>tflite</a:t>
            </a:r>
            <a:r>
              <a:rPr lang="en-US" altLang="ja-JP" sz="1050" dirty="0" smtClean="0">
                <a:solidFill>
                  <a:schemeClr val="tx1"/>
                </a:solidFill>
                <a:latin typeface="Calibri" panose="020F0502020204030204" pitchFamily="34" charset="0"/>
                <a:cs typeface="Calibri" panose="020F0502020204030204" pitchFamily="34" charset="0"/>
              </a:rPr>
              <a:t>. The character recognition itself uses a feed-forward neural network that is fed with </a:t>
            </a:r>
            <a:r>
              <a:rPr lang="en-US" altLang="ja-JP" sz="1050" dirty="0">
                <a:solidFill>
                  <a:schemeClr val="tx1"/>
                </a:solidFill>
                <a:latin typeface="Calibri" panose="020F0502020204030204" pitchFamily="34" charset="0"/>
                <a:cs typeface="Calibri" panose="020F0502020204030204" pitchFamily="34" charset="0"/>
              </a:rPr>
              <a:t>HOG (Histogram of oriented </a:t>
            </a:r>
            <a:r>
              <a:rPr lang="en-US" altLang="ja-JP" sz="1050" dirty="0" smtClean="0">
                <a:solidFill>
                  <a:schemeClr val="tx1"/>
                </a:solidFill>
                <a:latin typeface="Calibri" panose="020F0502020204030204" pitchFamily="34" charset="0"/>
                <a:cs typeface="Calibri" panose="020F0502020204030204" pitchFamily="34" charset="0"/>
              </a:rPr>
              <a:t>gradients) features from filtered camera images. </a:t>
            </a:r>
            <a:endParaRPr lang="ja-JP" altLang="en-US" sz="1050" dirty="0" smtClean="0">
              <a:solidFill>
                <a:schemeClr val="tx1"/>
              </a:solidFill>
              <a:latin typeface="Calibri" panose="020F0502020204030204" pitchFamily="34" charset="0"/>
              <a:cs typeface="Calibri" panose="020F0502020204030204" pitchFamily="34" charset="0"/>
            </a:endParaRPr>
          </a:p>
          <a:p>
            <a:pPr algn="just"/>
            <a:r>
              <a:rPr lang="en-US" sz="1050" dirty="0" smtClean="0">
                <a:solidFill>
                  <a:schemeClr val="tx1"/>
                </a:solidFill>
                <a:latin typeface="Calibri" panose="020F0502020204030204" pitchFamily="34" charset="0"/>
                <a:cs typeface="Calibri" panose="020F0502020204030204" pitchFamily="34" charset="0"/>
              </a:rPr>
              <a:t>Our prototype supports </a:t>
            </a:r>
            <a:r>
              <a:rPr lang="en-US" sz="1050" dirty="0">
                <a:solidFill>
                  <a:schemeClr val="tx1"/>
                </a:solidFill>
                <a:latin typeface="Calibri" panose="020F0502020204030204" pitchFamily="34" charset="0"/>
                <a:cs typeface="Calibri" panose="020F0502020204030204" pitchFamily="34" charset="0"/>
              </a:rPr>
              <a:t>250 selected characters</a:t>
            </a:r>
            <a:r>
              <a:rPr lang="en-US" sz="1050" dirty="0" smtClean="0">
                <a:solidFill>
                  <a:schemeClr val="tx1"/>
                </a:solidFill>
                <a:latin typeface="Calibri" panose="020F0502020204030204" pitchFamily="34" charset="0"/>
                <a:cs typeface="Calibri" panose="020F0502020204030204" pitchFamily="34" charset="0"/>
              </a:rPr>
              <a:t>. In the next iteration, we want to add online learning/lifelong learning capabilities so that the character recognition is  improved by user feedback if it was wrong, adapting the app to the users’ environment. This is similar to how the brain </a:t>
            </a:r>
            <a:r>
              <a:rPr lang="en-US" sz="1050" dirty="0" smtClean="0">
                <a:solidFill>
                  <a:schemeClr val="tx1"/>
                </a:solidFill>
                <a:latin typeface="Calibri" panose="020F0502020204030204" pitchFamily="34" charset="0"/>
                <a:cs typeface="Calibri" panose="020F0502020204030204" pitchFamily="34" charset="0"/>
              </a:rPr>
              <a:t>continually learns and adjusts.</a:t>
            </a:r>
            <a:endParaRPr lang="en-US" sz="1050" dirty="0">
              <a:solidFill>
                <a:schemeClr val="tx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337</TotalTime>
  <Words>516</Words>
  <Application>Microsoft Office PowerPoint</Application>
  <PresentationFormat>Custom</PresentationFormat>
  <Paragraphs>18</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平面</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11</dc:creator>
  <cp:lastModifiedBy>klie</cp:lastModifiedBy>
  <cp:revision>177</cp:revision>
  <cp:lastPrinted>2018-10-08T07:57:00Z</cp:lastPrinted>
  <dcterms:created xsi:type="dcterms:W3CDTF">2018-09-25T14:52:00Z</dcterms:created>
  <dcterms:modified xsi:type="dcterms:W3CDTF">2019-10-08T20:39:21Z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2052-11.1.0.9069</vt:lpwstr>
  </property>
</Properties>
</file>